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70" r:id="rId15"/>
    <p:sldId id="269" r:id="rId16"/>
    <p:sldId id="271" r:id="rId17"/>
    <p:sldId id="273" r:id="rId18"/>
    <p:sldId id="272"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712"/>
  </p:normalViewPr>
  <p:slideViewPr>
    <p:cSldViewPr snapToGrid="0" snapToObjects="1">
      <p:cViewPr varScale="1">
        <p:scale>
          <a:sx n="76" d="100"/>
          <a:sy n="76" d="100"/>
        </p:scale>
        <p:origin x="216" y="744"/>
      </p:cViewPr>
      <p:guideLst/>
    </p:cSldViewPr>
  </p:slideViewPr>
  <p:notesTextViewPr>
    <p:cViewPr>
      <p:scale>
        <a:sx n="1" d="1"/>
        <a:sy n="1" d="1"/>
      </p:scale>
      <p:origin x="0" y="-51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8AD19-46AB-1745-BE47-B51C29D9FDE5}" type="datetimeFigureOut">
              <a:rPr lang="en-US" smtClean="0"/>
              <a:t>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9912-AD5A-3446-9D0A-2EEACF1534CA}" type="slidenum">
              <a:rPr lang="en-US" smtClean="0"/>
              <a:t>‹#›</a:t>
            </a:fld>
            <a:endParaRPr lang="en-US"/>
          </a:p>
        </p:txBody>
      </p:sp>
    </p:spTree>
    <p:extLst>
      <p:ext uri="{BB962C8B-B14F-4D97-AF65-F5344CB8AC3E}">
        <p14:creationId xmlns:p14="http://schemas.microsoft.com/office/powerpoint/2010/main" val="46202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presents the main concepts and terminology that students are required to understand Geographical Information Systems (GIS).  The main data types are presented along with a discussion of relevant issues such as accuracy and precision.  A brief overview of the development of GIS is given along with a </a:t>
            </a:r>
            <a:r>
              <a:rPr lang="en-US" dirty="0" err="1"/>
              <a:t>flavour</a:t>
            </a:r>
            <a:r>
              <a:rPr lang="en-US" dirty="0"/>
              <a:t> of the main software available.  Using QGIS, we demonstrate how to prepare and manipulate some example GIS data. Where appropriate, we highlight the main issues that need to be considered when using a GIS and agent-based modelling.</a:t>
            </a:r>
          </a:p>
        </p:txBody>
      </p:sp>
      <p:sp>
        <p:nvSpPr>
          <p:cNvPr id="4" name="Slide Number Placeholder 3"/>
          <p:cNvSpPr>
            <a:spLocks noGrp="1"/>
          </p:cNvSpPr>
          <p:nvPr>
            <p:ph type="sldNum" sz="quarter" idx="10"/>
          </p:nvPr>
        </p:nvSpPr>
        <p:spPr/>
        <p:txBody>
          <a:bodyPr/>
          <a:lstStyle/>
          <a:p>
            <a:fld id="{84039912-AD5A-3446-9D0A-2EEACF1534CA}" type="slidenum">
              <a:rPr lang="en-US" smtClean="0"/>
              <a:t>1</a:t>
            </a:fld>
            <a:endParaRPr lang="en-US"/>
          </a:p>
        </p:txBody>
      </p:sp>
    </p:spTree>
    <p:extLst>
      <p:ext uri="{BB962C8B-B14F-4D97-AF65-F5344CB8AC3E}">
        <p14:creationId xmlns:p14="http://schemas.microsoft.com/office/powerpoint/2010/main" val="6368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example called </a:t>
            </a:r>
            <a:r>
              <a:rPr lang="en-US" dirty="0" err="1"/>
              <a:t>ImportRasterSample</a:t>
            </a:r>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6</a:t>
            </a:fld>
            <a:endParaRPr lang="en-US"/>
          </a:p>
        </p:txBody>
      </p:sp>
    </p:spTree>
    <p:extLst>
      <p:ext uri="{BB962C8B-B14F-4D97-AF65-F5344CB8AC3E}">
        <p14:creationId xmlns:p14="http://schemas.microsoft.com/office/powerpoint/2010/main" val="367845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such an approach in Section 6.6). </a:t>
            </a:r>
            <a:endParaRPr lang="en-US" dirty="0"/>
          </a:p>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11</a:t>
            </a:fld>
            <a:endParaRPr lang="en-US"/>
          </a:p>
        </p:txBody>
      </p:sp>
    </p:spTree>
    <p:extLst>
      <p:ext uri="{BB962C8B-B14F-4D97-AF65-F5344CB8AC3E}">
        <p14:creationId xmlns:p14="http://schemas.microsoft.com/office/powerpoint/2010/main" val="5666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Geographical Information Systems (GIS) are the mainstay of many researchers tool box.  The ability to easily manipulate, </a:t>
            </a:r>
            <a:r>
              <a:rPr lang="en-US" dirty="0" err="1"/>
              <a:t>analyse</a:t>
            </a:r>
            <a:r>
              <a:rPr lang="en-US" dirty="0"/>
              <a:t> and </a:t>
            </a:r>
            <a:r>
              <a:rPr lang="en-US" dirty="0" err="1"/>
              <a:t>visualise</a:t>
            </a:r>
            <a:r>
              <a:rPr lang="en-US" dirty="0"/>
              <a:t> data makes it a powerful tool.  However, researchers need to be aware of the underlying principles behind GIS, such as the data structures that are used and the limitations of GIS, in particular, its limited ability to handle and simulate dynamic processes.   This Chapter has laid out the fundamental concepts that researchers need to be aware of, and presented an overview of the most common proprietary packages.  A simple tutorial demonstrated how to bring data into a GIS and perform a simple spatial query.  </a:t>
            </a:r>
            <a:r>
              <a:rPr lang="en-US"/>
              <a:t>The next chapter will build upon this foundation and introduce the concept of coupling GIS with ABM.</a:t>
            </a:r>
          </a:p>
        </p:txBody>
      </p:sp>
      <p:sp>
        <p:nvSpPr>
          <p:cNvPr id="4" name="Slide Number Placeholder 3"/>
          <p:cNvSpPr>
            <a:spLocks noGrp="1"/>
          </p:cNvSpPr>
          <p:nvPr>
            <p:ph type="sldNum" sz="quarter" idx="10"/>
          </p:nvPr>
        </p:nvSpPr>
        <p:spPr/>
        <p:txBody>
          <a:bodyPr/>
          <a:lstStyle/>
          <a:p>
            <a:fld id="{84039912-AD5A-3446-9D0A-2EEACF1534CA}" type="slidenum">
              <a:rPr lang="en-US" smtClean="0"/>
              <a:t>25</a:t>
            </a:fld>
            <a:endParaRPr lang="en-US"/>
          </a:p>
        </p:txBody>
      </p:sp>
    </p:spTree>
    <p:extLst>
      <p:ext uri="{BB962C8B-B14F-4D97-AF65-F5344CB8AC3E}">
        <p14:creationId xmlns:p14="http://schemas.microsoft.com/office/powerpoint/2010/main" val="114775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7/20/18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7/20/18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p:txBody>
          <a:bodyPr/>
          <a:lstStyle/>
          <a:p>
            <a:r>
              <a:rPr lang="en-US" dirty="0"/>
              <a:t>Chapter 5</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3B67-F5BF-D743-AA84-FB5AF7A0A77B}"/>
              </a:ext>
            </a:extLst>
          </p:cNvPr>
          <p:cNvSpPr>
            <a:spLocks noGrp="1"/>
          </p:cNvSpPr>
          <p:nvPr>
            <p:ph type="title"/>
          </p:nvPr>
        </p:nvSpPr>
        <p:spPr/>
        <p:txBody>
          <a:bodyPr/>
          <a:lstStyle/>
          <a:p>
            <a:r>
              <a:rPr lang="en-US" dirty="0"/>
              <a:t>GIS Software</a:t>
            </a:r>
          </a:p>
        </p:txBody>
      </p:sp>
      <p:pic>
        <p:nvPicPr>
          <p:cNvPr id="5" name="Content Placeholder 4">
            <a:extLst>
              <a:ext uri="{FF2B5EF4-FFF2-40B4-BE49-F238E27FC236}">
                <a16:creationId xmlns:a16="http://schemas.microsoft.com/office/drawing/2014/main" id="{3128C5AC-2D0A-874A-8DD0-643519C7AF3B}"/>
              </a:ext>
            </a:extLst>
          </p:cNvPr>
          <p:cNvPicPr>
            <a:picLocks noGrp="1" noChangeAspect="1"/>
          </p:cNvPicPr>
          <p:nvPr>
            <p:ph idx="1"/>
          </p:nvPr>
        </p:nvPicPr>
        <p:blipFill>
          <a:blip r:embed="rId2"/>
          <a:stretch>
            <a:fillRect/>
          </a:stretch>
        </p:blipFill>
        <p:spPr>
          <a:xfrm>
            <a:off x="838200" y="2559187"/>
            <a:ext cx="10515600" cy="2884214"/>
          </a:xfrm>
        </p:spPr>
      </p:pic>
    </p:spTree>
    <p:extLst>
      <p:ext uri="{BB962C8B-B14F-4D97-AF65-F5344CB8AC3E}">
        <p14:creationId xmlns:p14="http://schemas.microsoft.com/office/powerpoint/2010/main" val="323026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8CF0-03D1-2D48-A405-E0E020CF47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723E685-4B62-4540-8BFD-5BBD82921B5D}"/>
              </a:ext>
            </a:extLst>
          </p:cNvPr>
          <p:cNvPicPr>
            <a:picLocks noGrp="1" noChangeAspect="1"/>
          </p:cNvPicPr>
          <p:nvPr>
            <p:ph idx="1"/>
          </p:nvPr>
        </p:nvPicPr>
        <p:blipFill rotWithShape="1">
          <a:blip r:embed="rId3"/>
          <a:srcRect b="17038"/>
          <a:stretch/>
        </p:blipFill>
        <p:spPr>
          <a:xfrm>
            <a:off x="1611744" y="2181225"/>
            <a:ext cx="8325045" cy="3609975"/>
          </a:xfrm>
        </p:spPr>
      </p:pic>
      <p:sp>
        <p:nvSpPr>
          <p:cNvPr id="6" name="TextBox 5">
            <a:extLst>
              <a:ext uri="{FF2B5EF4-FFF2-40B4-BE49-F238E27FC236}">
                <a16:creationId xmlns:a16="http://schemas.microsoft.com/office/drawing/2014/main" id="{EFA89A13-D232-FC4A-820E-FE51A44F060F}"/>
              </a:ext>
            </a:extLst>
          </p:cNvPr>
          <p:cNvSpPr txBox="1"/>
          <p:nvPr/>
        </p:nvSpPr>
        <p:spPr>
          <a:xfrm>
            <a:off x="603817" y="5958571"/>
            <a:ext cx="10199649" cy="646331"/>
          </a:xfrm>
          <a:prstGeom prst="rect">
            <a:avLst/>
          </a:prstGeom>
          <a:noFill/>
        </p:spPr>
        <p:txBody>
          <a:bodyPr wrap="square" rtlCol="0">
            <a:spAutoFit/>
          </a:bodyPr>
          <a:lstStyle/>
          <a:p>
            <a:r>
              <a:rPr lang="en-US" dirty="0"/>
              <a:t>Figure 5.4: Using </a:t>
            </a:r>
            <a:r>
              <a:rPr lang="en-US" dirty="0" err="1"/>
              <a:t>GeoDa</a:t>
            </a:r>
            <a:r>
              <a:rPr lang="en-US" dirty="0"/>
              <a:t> to create a .GAL file. On the left we have a collection of polygons (objects) and right the the .GAL file where each polygon records its neighbors.</a:t>
            </a:r>
          </a:p>
        </p:txBody>
      </p:sp>
    </p:spTree>
    <p:extLst>
      <p:ext uri="{BB962C8B-B14F-4D97-AF65-F5344CB8AC3E}">
        <p14:creationId xmlns:p14="http://schemas.microsoft.com/office/powerpoint/2010/main" val="424282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E1C7-37A0-1E41-90BF-09272F713456}"/>
              </a:ext>
            </a:extLst>
          </p:cNvPr>
          <p:cNvSpPr>
            <a:spLocks noGrp="1"/>
          </p:cNvSpPr>
          <p:nvPr>
            <p:ph type="title"/>
          </p:nvPr>
        </p:nvSpPr>
        <p:spPr/>
        <p:txBody>
          <a:bodyPr/>
          <a:lstStyle/>
          <a:p>
            <a:r>
              <a:rPr lang="en-US" dirty="0"/>
              <a:t>Sources of Geographic Data</a:t>
            </a:r>
          </a:p>
        </p:txBody>
      </p:sp>
      <p:pic>
        <p:nvPicPr>
          <p:cNvPr id="5" name="Content Placeholder 4">
            <a:extLst>
              <a:ext uri="{FF2B5EF4-FFF2-40B4-BE49-F238E27FC236}">
                <a16:creationId xmlns:a16="http://schemas.microsoft.com/office/drawing/2014/main" id="{30824C6E-A35D-DE4C-82D0-B455298E226F}"/>
              </a:ext>
            </a:extLst>
          </p:cNvPr>
          <p:cNvPicPr>
            <a:picLocks noGrp="1" noChangeAspect="1"/>
          </p:cNvPicPr>
          <p:nvPr>
            <p:ph idx="1"/>
          </p:nvPr>
        </p:nvPicPr>
        <p:blipFill>
          <a:blip r:embed="rId2"/>
          <a:stretch>
            <a:fillRect/>
          </a:stretch>
        </p:blipFill>
        <p:spPr>
          <a:xfrm>
            <a:off x="882086" y="1825625"/>
            <a:ext cx="10427827" cy="4351338"/>
          </a:xfrm>
        </p:spPr>
      </p:pic>
    </p:spTree>
    <p:extLst>
      <p:ext uri="{BB962C8B-B14F-4D97-AF65-F5344CB8AC3E}">
        <p14:creationId xmlns:p14="http://schemas.microsoft.com/office/powerpoint/2010/main" val="145793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D74-51F1-B641-9E62-7B131BC09F37}"/>
              </a:ext>
            </a:extLst>
          </p:cNvPr>
          <p:cNvSpPr>
            <a:spLocks noGrp="1"/>
          </p:cNvSpPr>
          <p:nvPr>
            <p:ph type="title"/>
          </p:nvPr>
        </p:nvSpPr>
        <p:spPr/>
        <p:txBody>
          <a:bodyPr/>
          <a:lstStyle/>
          <a:p>
            <a:r>
              <a:rPr lang="en-US" dirty="0"/>
              <a:t>Volunteered and Ambient Geographical Information</a:t>
            </a:r>
          </a:p>
        </p:txBody>
      </p:sp>
      <p:sp>
        <p:nvSpPr>
          <p:cNvPr id="3" name="Content Placeholder 2">
            <a:extLst>
              <a:ext uri="{FF2B5EF4-FFF2-40B4-BE49-F238E27FC236}">
                <a16:creationId xmlns:a16="http://schemas.microsoft.com/office/drawing/2014/main" id="{910124E1-DA93-1346-BC32-144482D487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950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3634-4B24-C94F-A343-3D1ADD935D1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81345F3-7AC5-CB46-8CC8-92E02B606CE3}"/>
              </a:ext>
            </a:extLst>
          </p:cNvPr>
          <p:cNvPicPr>
            <a:picLocks noGrp="1" noChangeAspect="1"/>
          </p:cNvPicPr>
          <p:nvPr>
            <p:ph idx="1"/>
          </p:nvPr>
        </p:nvPicPr>
        <p:blipFill>
          <a:blip r:embed="rId2"/>
          <a:stretch>
            <a:fillRect/>
          </a:stretch>
        </p:blipFill>
        <p:spPr>
          <a:xfrm>
            <a:off x="2660554" y="1825625"/>
            <a:ext cx="6870892" cy="4351338"/>
          </a:xfrm>
        </p:spPr>
      </p:pic>
      <p:sp>
        <p:nvSpPr>
          <p:cNvPr id="4" name="TextBox 3">
            <a:extLst>
              <a:ext uri="{FF2B5EF4-FFF2-40B4-BE49-F238E27FC236}">
                <a16:creationId xmlns:a16="http://schemas.microsoft.com/office/drawing/2014/main" id="{B8B981BA-66FD-6C41-BF51-C24C059156B0}"/>
              </a:ext>
            </a:extLst>
          </p:cNvPr>
          <p:cNvSpPr txBox="1"/>
          <p:nvPr/>
        </p:nvSpPr>
        <p:spPr>
          <a:xfrm>
            <a:off x="982133" y="6311900"/>
            <a:ext cx="9754402" cy="369332"/>
          </a:xfrm>
          <a:prstGeom prst="rect">
            <a:avLst/>
          </a:prstGeom>
          <a:noFill/>
        </p:spPr>
        <p:txBody>
          <a:bodyPr wrap="none" rtlCol="0">
            <a:spAutoFit/>
          </a:bodyPr>
          <a:lstStyle/>
          <a:p>
            <a:r>
              <a:rPr lang="en-US" dirty="0"/>
              <a:t>Figure 5.5: Examples of volunteered geographical information. A: </a:t>
            </a:r>
            <a:r>
              <a:rPr lang="en-US" dirty="0" err="1"/>
              <a:t>Maps.Me</a:t>
            </a:r>
            <a:r>
              <a:rPr lang="en-US" dirty="0"/>
              <a:t>, B: </a:t>
            </a:r>
            <a:r>
              <a:rPr lang="en-US" dirty="0" err="1"/>
              <a:t>SeeClickFix</a:t>
            </a:r>
            <a:r>
              <a:rPr lang="en-US" dirty="0"/>
              <a:t> C: </a:t>
            </a:r>
            <a:r>
              <a:rPr lang="en-US" dirty="0" err="1"/>
              <a:t>Mapillary</a:t>
            </a:r>
            <a:endParaRPr lang="en-US" dirty="0"/>
          </a:p>
        </p:txBody>
      </p:sp>
    </p:spTree>
    <p:extLst>
      <p:ext uri="{BB962C8B-B14F-4D97-AF65-F5344CB8AC3E}">
        <p14:creationId xmlns:p14="http://schemas.microsoft.com/office/powerpoint/2010/main" val="241414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7C10-6202-5841-8C93-6D797EFAB61C}"/>
              </a:ext>
            </a:extLst>
          </p:cNvPr>
          <p:cNvSpPr>
            <a:spLocks noGrp="1"/>
          </p:cNvSpPr>
          <p:nvPr>
            <p:ph type="title"/>
          </p:nvPr>
        </p:nvSpPr>
        <p:spPr/>
        <p:txBody>
          <a:bodyPr/>
          <a:lstStyle/>
          <a:p>
            <a:r>
              <a:rPr lang="en-US" dirty="0"/>
              <a:t>Social Media Data</a:t>
            </a:r>
          </a:p>
        </p:txBody>
      </p:sp>
      <p:sp>
        <p:nvSpPr>
          <p:cNvPr id="3" name="Content Placeholder 2">
            <a:extLst>
              <a:ext uri="{FF2B5EF4-FFF2-40B4-BE49-F238E27FC236}">
                <a16:creationId xmlns:a16="http://schemas.microsoft.com/office/drawing/2014/main" id="{66E36B49-F120-2F4D-B83D-F82884337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235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D93-0154-CD49-AFC3-F0A8F2B3563F}"/>
              </a:ext>
            </a:extLst>
          </p:cNvPr>
          <p:cNvSpPr>
            <a:spLocks noGrp="1"/>
          </p:cNvSpPr>
          <p:nvPr>
            <p:ph type="title"/>
          </p:nvPr>
        </p:nvSpPr>
        <p:spPr/>
        <p:txBody>
          <a:bodyPr/>
          <a:lstStyle/>
          <a:p>
            <a:r>
              <a:rPr lang="en-US" dirty="0"/>
              <a:t>GeoSocial Analysis</a:t>
            </a:r>
          </a:p>
        </p:txBody>
      </p:sp>
      <p:pic>
        <p:nvPicPr>
          <p:cNvPr id="5" name="Content Placeholder 4">
            <a:extLst>
              <a:ext uri="{FF2B5EF4-FFF2-40B4-BE49-F238E27FC236}">
                <a16:creationId xmlns:a16="http://schemas.microsoft.com/office/drawing/2014/main" id="{CBF722AE-2F91-064C-8637-24DA66255BA7}"/>
              </a:ext>
            </a:extLst>
          </p:cNvPr>
          <p:cNvPicPr>
            <a:picLocks noGrp="1" noChangeAspect="1"/>
          </p:cNvPicPr>
          <p:nvPr>
            <p:ph idx="1"/>
          </p:nvPr>
        </p:nvPicPr>
        <p:blipFill>
          <a:blip r:embed="rId2"/>
          <a:stretch>
            <a:fillRect/>
          </a:stretch>
        </p:blipFill>
        <p:spPr>
          <a:xfrm>
            <a:off x="838200" y="2508338"/>
            <a:ext cx="10515600" cy="2985911"/>
          </a:xfrm>
        </p:spPr>
      </p:pic>
      <p:sp>
        <p:nvSpPr>
          <p:cNvPr id="6" name="TextBox 5">
            <a:extLst>
              <a:ext uri="{FF2B5EF4-FFF2-40B4-BE49-F238E27FC236}">
                <a16:creationId xmlns:a16="http://schemas.microsoft.com/office/drawing/2014/main" id="{9CD47B70-D3FD-B54F-BC8F-398B04D3A8F9}"/>
              </a:ext>
            </a:extLst>
          </p:cNvPr>
          <p:cNvSpPr txBox="1"/>
          <p:nvPr/>
        </p:nvSpPr>
        <p:spPr>
          <a:xfrm>
            <a:off x="3012175" y="6127233"/>
            <a:ext cx="6167650" cy="369332"/>
          </a:xfrm>
          <a:prstGeom prst="rect">
            <a:avLst/>
          </a:prstGeom>
          <a:noFill/>
        </p:spPr>
        <p:txBody>
          <a:bodyPr wrap="none" rtlCol="0">
            <a:spAutoFit/>
          </a:bodyPr>
          <a:lstStyle/>
          <a:p>
            <a:r>
              <a:rPr lang="en-US" dirty="0"/>
              <a:t>Figure 5.6: GeoSocial Analysis: linking places, people and events</a:t>
            </a:r>
          </a:p>
        </p:txBody>
      </p:sp>
    </p:spTree>
    <p:extLst>
      <p:ext uri="{BB962C8B-B14F-4D97-AF65-F5344CB8AC3E}">
        <p14:creationId xmlns:p14="http://schemas.microsoft.com/office/powerpoint/2010/main" val="582156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BDDA-665A-BB46-B773-8282B510B1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F185B60-16CF-6A43-9097-67E7011172E8}"/>
              </a:ext>
            </a:extLst>
          </p:cNvPr>
          <p:cNvPicPr>
            <a:picLocks noGrp="1" noChangeAspect="1"/>
          </p:cNvPicPr>
          <p:nvPr>
            <p:ph idx="1"/>
          </p:nvPr>
        </p:nvPicPr>
        <p:blipFill>
          <a:blip r:embed="rId2"/>
          <a:stretch>
            <a:fillRect/>
          </a:stretch>
        </p:blipFill>
        <p:spPr>
          <a:xfrm>
            <a:off x="3969085" y="1825625"/>
            <a:ext cx="4253829" cy="4351338"/>
          </a:xfrm>
        </p:spPr>
      </p:pic>
      <p:sp>
        <p:nvSpPr>
          <p:cNvPr id="6" name="TextBox 5">
            <a:extLst>
              <a:ext uri="{FF2B5EF4-FFF2-40B4-BE49-F238E27FC236}">
                <a16:creationId xmlns:a16="http://schemas.microsoft.com/office/drawing/2014/main" id="{E586738A-3F2D-9147-8494-20E947CC90EF}"/>
              </a:ext>
            </a:extLst>
          </p:cNvPr>
          <p:cNvSpPr txBox="1"/>
          <p:nvPr/>
        </p:nvSpPr>
        <p:spPr>
          <a:xfrm>
            <a:off x="1811867" y="6176962"/>
            <a:ext cx="9059333" cy="646331"/>
          </a:xfrm>
          <a:prstGeom prst="rect">
            <a:avLst/>
          </a:prstGeom>
          <a:noFill/>
        </p:spPr>
        <p:txBody>
          <a:bodyPr wrap="square" rtlCol="0">
            <a:spAutoFit/>
          </a:bodyPr>
          <a:lstStyle/>
          <a:p>
            <a:r>
              <a:rPr lang="en-US" dirty="0"/>
              <a:t>Figure 5.7: Mining tweets relating to entertainment and contained within and nearby the Theatre Sub District of New York city (Source: Jenkins et al., 2016)</a:t>
            </a:r>
          </a:p>
        </p:txBody>
      </p:sp>
    </p:spTree>
    <p:extLst>
      <p:ext uri="{BB962C8B-B14F-4D97-AF65-F5344CB8AC3E}">
        <p14:creationId xmlns:p14="http://schemas.microsoft.com/office/powerpoint/2010/main" val="2280878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BCA3-4682-0C4D-A652-785B3AECC9CD}"/>
              </a:ext>
            </a:extLst>
          </p:cNvPr>
          <p:cNvSpPr>
            <a:spLocks noGrp="1"/>
          </p:cNvSpPr>
          <p:nvPr>
            <p:ph type="title"/>
          </p:nvPr>
        </p:nvSpPr>
        <p:spPr/>
        <p:txBody>
          <a:bodyPr/>
          <a:lstStyle/>
          <a:p>
            <a:r>
              <a:rPr lang="en-US" dirty="0"/>
              <a:t>Remotely Sensed Data</a:t>
            </a:r>
          </a:p>
        </p:txBody>
      </p:sp>
      <p:sp>
        <p:nvSpPr>
          <p:cNvPr id="3" name="Content Placeholder 2">
            <a:extLst>
              <a:ext uri="{FF2B5EF4-FFF2-40B4-BE49-F238E27FC236}">
                <a16:creationId xmlns:a16="http://schemas.microsoft.com/office/drawing/2014/main" id="{B636DE03-4D15-0440-BF43-E678CEA649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355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7942-67D1-7C4F-933E-AAD22AF0EBAC}"/>
              </a:ext>
            </a:extLst>
          </p:cNvPr>
          <p:cNvSpPr>
            <a:spLocks noGrp="1"/>
          </p:cNvSpPr>
          <p:nvPr>
            <p:ph type="title"/>
          </p:nvPr>
        </p:nvSpPr>
        <p:spPr/>
        <p:txBody>
          <a:bodyPr/>
          <a:lstStyle/>
          <a:p>
            <a:r>
              <a:rPr lang="en-US" dirty="0" err="1"/>
              <a:t>Visualising</a:t>
            </a:r>
            <a:r>
              <a:rPr lang="en-US" dirty="0"/>
              <a:t> Results</a:t>
            </a:r>
          </a:p>
        </p:txBody>
      </p:sp>
      <p:sp>
        <p:nvSpPr>
          <p:cNvPr id="3" name="Content Placeholder 2">
            <a:extLst>
              <a:ext uri="{FF2B5EF4-FFF2-40B4-BE49-F238E27FC236}">
                <a16:creationId xmlns:a16="http://schemas.microsoft.com/office/drawing/2014/main" id="{44072533-81A5-BC47-BA8C-8F172D83C5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210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BE2A-7F54-C14A-886C-40EE362FD80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7F9FB1E-2535-F644-A233-237343B346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151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5A04-9D9A-5840-B739-D059D951E319}"/>
              </a:ext>
            </a:extLst>
          </p:cNvPr>
          <p:cNvSpPr>
            <a:spLocks noGrp="1"/>
          </p:cNvSpPr>
          <p:nvPr>
            <p:ph type="title"/>
          </p:nvPr>
        </p:nvSpPr>
        <p:spPr/>
        <p:txBody>
          <a:bodyPr/>
          <a:lstStyle/>
          <a:p>
            <a:r>
              <a:rPr lang="en-US" dirty="0"/>
              <a:t>Map Types</a:t>
            </a:r>
          </a:p>
        </p:txBody>
      </p:sp>
      <p:sp>
        <p:nvSpPr>
          <p:cNvPr id="3" name="Content Placeholder 2">
            <a:extLst>
              <a:ext uri="{FF2B5EF4-FFF2-40B4-BE49-F238E27FC236}">
                <a16:creationId xmlns:a16="http://schemas.microsoft.com/office/drawing/2014/main" id="{14652DFF-145C-0849-B67C-D0832432C3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114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9AFB-621E-3049-B4E9-43E1CA581E3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29986B-ADA7-D448-8A5E-B4995C486820}"/>
              </a:ext>
            </a:extLst>
          </p:cNvPr>
          <p:cNvPicPr>
            <a:picLocks noGrp="1" noChangeAspect="1"/>
          </p:cNvPicPr>
          <p:nvPr>
            <p:ph idx="1"/>
          </p:nvPr>
        </p:nvPicPr>
        <p:blipFill>
          <a:blip r:embed="rId2"/>
          <a:stretch>
            <a:fillRect/>
          </a:stretch>
        </p:blipFill>
        <p:spPr>
          <a:xfrm>
            <a:off x="3920331" y="1825625"/>
            <a:ext cx="4351338" cy="4351338"/>
          </a:xfrm>
        </p:spPr>
      </p:pic>
      <p:sp>
        <p:nvSpPr>
          <p:cNvPr id="6" name="TextBox 5">
            <a:extLst>
              <a:ext uri="{FF2B5EF4-FFF2-40B4-BE49-F238E27FC236}">
                <a16:creationId xmlns:a16="http://schemas.microsoft.com/office/drawing/2014/main" id="{4DC1855C-9862-264F-A098-C6619094D1F1}"/>
              </a:ext>
            </a:extLst>
          </p:cNvPr>
          <p:cNvSpPr txBox="1"/>
          <p:nvPr/>
        </p:nvSpPr>
        <p:spPr>
          <a:xfrm>
            <a:off x="1270000" y="6451600"/>
            <a:ext cx="10764742" cy="369332"/>
          </a:xfrm>
          <a:prstGeom prst="rect">
            <a:avLst/>
          </a:prstGeom>
          <a:noFill/>
        </p:spPr>
        <p:txBody>
          <a:bodyPr wrap="none" rtlCol="0">
            <a:spAutoFit/>
          </a:bodyPr>
          <a:lstStyle/>
          <a:p>
            <a:r>
              <a:rPr lang="en-US" dirty="0"/>
              <a:t>Figure 5.13: A dot density map of income distributions in Winnipeg, Canada, constructed from 2006 Census data.</a:t>
            </a:r>
          </a:p>
        </p:txBody>
      </p:sp>
    </p:spTree>
    <p:extLst>
      <p:ext uri="{BB962C8B-B14F-4D97-AF65-F5344CB8AC3E}">
        <p14:creationId xmlns:p14="http://schemas.microsoft.com/office/powerpoint/2010/main" val="408463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847B-3092-5444-98ED-117B8DCF3BFD}"/>
              </a:ext>
            </a:extLst>
          </p:cNvPr>
          <p:cNvSpPr>
            <a:spLocks noGrp="1"/>
          </p:cNvSpPr>
          <p:nvPr>
            <p:ph type="title"/>
          </p:nvPr>
        </p:nvSpPr>
        <p:spPr/>
        <p:txBody>
          <a:bodyPr/>
          <a:lstStyle/>
          <a:p>
            <a:r>
              <a:rPr lang="en-US" dirty="0"/>
              <a:t>Map Elements</a:t>
            </a:r>
          </a:p>
        </p:txBody>
      </p:sp>
      <p:pic>
        <p:nvPicPr>
          <p:cNvPr id="5" name="Content Placeholder 4">
            <a:extLst>
              <a:ext uri="{FF2B5EF4-FFF2-40B4-BE49-F238E27FC236}">
                <a16:creationId xmlns:a16="http://schemas.microsoft.com/office/drawing/2014/main" id="{9CD550AD-5B39-1D41-8C01-BA14BE2EA7A7}"/>
              </a:ext>
            </a:extLst>
          </p:cNvPr>
          <p:cNvPicPr>
            <a:picLocks noGrp="1" noChangeAspect="1"/>
          </p:cNvPicPr>
          <p:nvPr>
            <p:ph idx="1"/>
          </p:nvPr>
        </p:nvPicPr>
        <p:blipFill>
          <a:blip r:embed="rId2"/>
          <a:stretch>
            <a:fillRect/>
          </a:stretch>
        </p:blipFill>
        <p:spPr>
          <a:xfrm>
            <a:off x="2980923" y="1825625"/>
            <a:ext cx="6230154" cy="4351338"/>
          </a:xfrm>
        </p:spPr>
      </p:pic>
      <p:sp>
        <p:nvSpPr>
          <p:cNvPr id="6" name="TextBox 5">
            <a:extLst>
              <a:ext uri="{FF2B5EF4-FFF2-40B4-BE49-F238E27FC236}">
                <a16:creationId xmlns:a16="http://schemas.microsoft.com/office/drawing/2014/main" id="{11F3B424-616F-F44E-941E-D32D20CE91E2}"/>
              </a:ext>
            </a:extLst>
          </p:cNvPr>
          <p:cNvSpPr txBox="1"/>
          <p:nvPr/>
        </p:nvSpPr>
        <p:spPr>
          <a:xfrm>
            <a:off x="1320800" y="6176962"/>
            <a:ext cx="10515600" cy="646331"/>
          </a:xfrm>
          <a:prstGeom prst="rect">
            <a:avLst/>
          </a:prstGeom>
          <a:noFill/>
        </p:spPr>
        <p:txBody>
          <a:bodyPr wrap="square" rtlCol="0">
            <a:spAutoFit/>
          </a:bodyPr>
          <a:lstStyle/>
          <a:p>
            <a:r>
              <a:rPr lang="en-US" dirty="0"/>
              <a:t>Figure 5.14: Map from </a:t>
            </a:r>
            <a:r>
              <a:rPr lang="en-US" dirty="0" err="1"/>
              <a:t>Demsar</a:t>
            </a:r>
            <a:r>
              <a:rPr lang="en-US" dirty="0"/>
              <a:t> et al. (2018) that demonstrates strong map design, through inclusion of a legend, scale bar, supporting labels, north arrow, and accessible color design.</a:t>
            </a:r>
          </a:p>
        </p:txBody>
      </p:sp>
    </p:spTree>
    <p:extLst>
      <p:ext uri="{BB962C8B-B14F-4D97-AF65-F5344CB8AC3E}">
        <p14:creationId xmlns:p14="http://schemas.microsoft.com/office/powerpoint/2010/main" val="228486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FAD-2953-114A-930F-0073A0D7EC86}"/>
              </a:ext>
            </a:extLst>
          </p:cNvPr>
          <p:cNvSpPr>
            <a:spLocks noGrp="1"/>
          </p:cNvSpPr>
          <p:nvPr>
            <p:ph type="title"/>
          </p:nvPr>
        </p:nvSpPr>
        <p:spPr/>
        <p:txBody>
          <a:bodyPr/>
          <a:lstStyle/>
          <a:p>
            <a:r>
              <a:rPr lang="en-US" dirty="0"/>
              <a:t>Styling Trends</a:t>
            </a:r>
          </a:p>
        </p:txBody>
      </p:sp>
      <p:sp>
        <p:nvSpPr>
          <p:cNvPr id="3" name="Content Placeholder 2">
            <a:extLst>
              <a:ext uri="{FF2B5EF4-FFF2-40B4-BE49-F238E27FC236}">
                <a16:creationId xmlns:a16="http://schemas.microsoft.com/office/drawing/2014/main" id="{852B8ADD-BBA7-104C-89D9-7FCF68A85B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820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C8B9-1450-4C4D-B149-2992A45B53AC}"/>
              </a:ext>
            </a:extLst>
          </p:cNvPr>
          <p:cNvSpPr>
            <a:spLocks noGrp="1"/>
          </p:cNvSpPr>
          <p:nvPr>
            <p:ph type="title"/>
          </p:nvPr>
        </p:nvSpPr>
        <p:spPr/>
        <p:txBody>
          <a:bodyPr/>
          <a:lstStyle/>
          <a:p>
            <a:r>
              <a:rPr lang="en-US" dirty="0"/>
              <a:t>Interactivity</a:t>
            </a:r>
          </a:p>
        </p:txBody>
      </p:sp>
      <p:pic>
        <p:nvPicPr>
          <p:cNvPr id="5" name="Content Placeholder 4">
            <a:extLst>
              <a:ext uri="{FF2B5EF4-FFF2-40B4-BE49-F238E27FC236}">
                <a16:creationId xmlns:a16="http://schemas.microsoft.com/office/drawing/2014/main" id="{5C50F750-CE99-3145-901C-38A71FA48B79}"/>
              </a:ext>
            </a:extLst>
          </p:cNvPr>
          <p:cNvPicPr>
            <a:picLocks noGrp="1" noChangeAspect="1"/>
          </p:cNvPicPr>
          <p:nvPr>
            <p:ph idx="1"/>
          </p:nvPr>
        </p:nvPicPr>
        <p:blipFill>
          <a:blip r:embed="rId2"/>
          <a:stretch>
            <a:fillRect/>
          </a:stretch>
        </p:blipFill>
        <p:spPr>
          <a:xfrm>
            <a:off x="2268599" y="1825625"/>
            <a:ext cx="7654802" cy="4351338"/>
          </a:xfrm>
        </p:spPr>
      </p:pic>
      <p:sp>
        <p:nvSpPr>
          <p:cNvPr id="6" name="TextBox 5">
            <a:extLst>
              <a:ext uri="{FF2B5EF4-FFF2-40B4-BE49-F238E27FC236}">
                <a16:creationId xmlns:a16="http://schemas.microsoft.com/office/drawing/2014/main" id="{8C387937-65D5-7449-AF66-BA78F26573C0}"/>
              </a:ext>
            </a:extLst>
          </p:cNvPr>
          <p:cNvSpPr txBox="1"/>
          <p:nvPr/>
        </p:nvSpPr>
        <p:spPr>
          <a:xfrm>
            <a:off x="423333" y="5934670"/>
            <a:ext cx="11074400" cy="923330"/>
          </a:xfrm>
          <a:prstGeom prst="rect">
            <a:avLst/>
          </a:prstGeom>
          <a:noFill/>
        </p:spPr>
        <p:txBody>
          <a:bodyPr wrap="square" rtlCol="0">
            <a:spAutoFit/>
          </a:bodyPr>
          <a:lstStyle/>
          <a:p>
            <a:r>
              <a:rPr lang="en-US" dirty="0"/>
              <a:t>Figure 5.15: A screenshot of the </a:t>
            </a:r>
            <a:r>
              <a:rPr lang="en-US" dirty="0" err="1"/>
              <a:t>TasP</a:t>
            </a:r>
            <a:r>
              <a:rPr lang="en-US" dirty="0"/>
              <a:t> trial dashboard installed at the Africa Health Research Institute in Kwa-Zulu Natal, South Africa, which enables interactive exploration of global and local trends in HIV rates, and combines hexagon-based choropleth mapping with supporting figures, graphs and text-based notes.</a:t>
            </a:r>
          </a:p>
        </p:txBody>
      </p:sp>
    </p:spTree>
    <p:extLst>
      <p:ext uri="{BB962C8B-B14F-4D97-AF65-F5344CB8AC3E}">
        <p14:creationId xmlns:p14="http://schemas.microsoft.com/office/powerpoint/2010/main" val="151583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593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E0CF-87E8-8448-A67C-04C75390FEB5}"/>
              </a:ext>
            </a:extLst>
          </p:cNvPr>
          <p:cNvSpPr>
            <a:spLocks noGrp="1"/>
          </p:cNvSpPr>
          <p:nvPr>
            <p:ph type="title"/>
          </p:nvPr>
        </p:nvSpPr>
        <p:spPr/>
        <p:txBody>
          <a:bodyPr/>
          <a:lstStyle/>
          <a:p>
            <a:r>
              <a:rPr lang="en-US" dirty="0"/>
              <a:t>A (Very Brief) History of GIS</a:t>
            </a:r>
          </a:p>
        </p:txBody>
      </p:sp>
      <p:sp>
        <p:nvSpPr>
          <p:cNvPr id="3" name="Content Placeholder 2">
            <a:extLst>
              <a:ext uri="{FF2B5EF4-FFF2-40B4-BE49-F238E27FC236}">
                <a16:creationId xmlns:a16="http://schemas.microsoft.com/office/drawing/2014/main" id="{AAFD3BA7-A43D-BF43-B912-1A814833C2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840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D344-9D95-6D49-BF3B-8117089A4F45}"/>
              </a:ext>
            </a:extLst>
          </p:cNvPr>
          <p:cNvSpPr>
            <a:spLocks noGrp="1"/>
          </p:cNvSpPr>
          <p:nvPr>
            <p:ph type="title"/>
          </p:nvPr>
        </p:nvSpPr>
        <p:spPr/>
        <p:txBody>
          <a:bodyPr/>
          <a:lstStyle/>
          <a:p>
            <a:r>
              <a:rPr lang="en-US" dirty="0"/>
              <a:t>Representing the World</a:t>
            </a:r>
          </a:p>
        </p:txBody>
      </p:sp>
      <p:sp>
        <p:nvSpPr>
          <p:cNvPr id="3" name="Content Placeholder 2">
            <a:extLst>
              <a:ext uri="{FF2B5EF4-FFF2-40B4-BE49-F238E27FC236}">
                <a16:creationId xmlns:a16="http://schemas.microsoft.com/office/drawing/2014/main" id="{1B7640F7-7D87-DF41-9541-B1D6A9E028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946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C422-5A0B-E846-8B5D-FF794E06264E}"/>
              </a:ext>
            </a:extLst>
          </p:cNvPr>
          <p:cNvSpPr>
            <a:spLocks noGrp="1"/>
          </p:cNvSpPr>
          <p:nvPr>
            <p:ph type="title"/>
          </p:nvPr>
        </p:nvSpPr>
        <p:spPr/>
        <p:txBody>
          <a:bodyPr/>
          <a:lstStyle/>
          <a:p>
            <a:r>
              <a:rPr lang="en-US" dirty="0"/>
              <a:t>Representation: Vector &amp; Raster</a:t>
            </a:r>
          </a:p>
        </p:txBody>
      </p:sp>
      <p:sp>
        <p:nvSpPr>
          <p:cNvPr id="4" name="TextBox 3">
            <a:extLst>
              <a:ext uri="{FF2B5EF4-FFF2-40B4-BE49-F238E27FC236}">
                <a16:creationId xmlns:a16="http://schemas.microsoft.com/office/drawing/2014/main" id="{65B18369-B5BB-E94C-A72A-5EDB02E343C3}"/>
              </a:ext>
            </a:extLst>
          </p:cNvPr>
          <p:cNvSpPr txBox="1"/>
          <p:nvPr/>
        </p:nvSpPr>
        <p:spPr>
          <a:xfrm>
            <a:off x="701458" y="6350696"/>
            <a:ext cx="11633185" cy="369332"/>
          </a:xfrm>
          <a:prstGeom prst="rect">
            <a:avLst/>
          </a:prstGeom>
          <a:noFill/>
        </p:spPr>
        <p:txBody>
          <a:bodyPr wrap="none" rtlCol="0">
            <a:spAutoFit/>
          </a:bodyPr>
          <a:lstStyle/>
          <a:p>
            <a:r>
              <a:rPr lang="en-US" dirty="0"/>
              <a:t>Figure 5.1: An Example of a Vector (A) and Raster (B) of Wards (administrative units) in the Greater London Authority area.</a:t>
            </a:r>
          </a:p>
        </p:txBody>
      </p:sp>
      <p:pic>
        <p:nvPicPr>
          <p:cNvPr id="10" name="Content Placeholder 9">
            <a:extLst>
              <a:ext uri="{FF2B5EF4-FFF2-40B4-BE49-F238E27FC236}">
                <a16:creationId xmlns:a16="http://schemas.microsoft.com/office/drawing/2014/main" id="{7E35321B-27A6-ED4C-B881-472B4F2488AD}"/>
              </a:ext>
            </a:extLst>
          </p:cNvPr>
          <p:cNvPicPr>
            <a:picLocks noGrp="1" noChangeAspect="1"/>
          </p:cNvPicPr>
          <p:nvPr>
            <p:ph idx="1"/>
          </p:nvPr>
        </p:nvPicPr>
        <p:blipFill>
          <a:blip r:embed="rId2"/>
          <a:stretch>
            <a:fillRect/>
          </a:stretch>
        </p:blipFill>
        <p:spPr>
          <a:xfrm>
            <a:off x="1101231" y="1825625"/>
            <a:ext cx="9989537" cy="4351338"/>
          </a:xfrm>
        </p:spPr>
      </p:pic>
    </p:spTree>
    <p:extLst>
      <p:ext uri="{BB962C8B-B14F-4D97-AF65-F5344CB8AC3E}">
        <p14:creationId xmlns:p14="http://schemas.microsoft.com/office/powerpoint/2010/main" val="121173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DA31-46C3-C14C-ACC5-045235E16766}"/>
              </a:ext>
            </a:extLst>
          </p:cNvPr>
          <p:cNvSpPr>
            <a:spLocks noGrp="1"/>
          </p:cNvSpPr>
          <p:nvPr>
            <p:ph type="title"/>
          </p:nvPr>
        </p:nvSpPr>
        <p:spPr/>
        <p:txBody>
          <a:bodyPr/>
          <a:lstStyle/>
          <a:p>
            <a:r>
              <a:rPr lang="en-US" dirty="0"/>
              <a:t>Raster Data</a:t>
            </a:r>
          </a:p>
        </p:txBody>
      </p:sp>
      <p:pic>
        <p:nvPicPr>
          <p:cNvPr id="5" name="Content Placeholder 4">
            <a:extLst>
              <a:ext uri="{FF2B5EF4-FFF2-40B4-BE49-F238E27FC236}">
                <a16:creationId xmlns:a16="http://schemas.microsoft.com/office/drawing/2014/main" id="{3AA521E7-E9A2-AE42-B443-09C086211A3C}"/>
              </a:ext>
            </a:extLst>
          </p:cNvPr>
          <p:cNvPicPr>
            <a:picLocks noGrp="1" noChangeAspect="1"/>
          </p:cNvPicPr>
          <p:nvPr>
            <p:ph idx="1"/>
          </p:nvPr>
        </p:nvPicPr>
        <p:blipFill>
          <a:blip r:embed="rId3"/>
          <a:stretch>
            <a:fillRect/>
          </a:stretch>
        </p:blipFill>
        <p:spPr>
          <a:xfrm>
            <a:off x="2703229" y="1825625"/>
            <a:ext cx="6785541" cy="4351338"/>
          </a:xfrm>
        </p:spPr>
      </p:pic>
      <p:sp>
        <p:nvSpPr>
          <p:cNvPr id="6" name="TextBox 5">
            <a:extLst>
              <a:ext uri="{FF2B5EF4-FFF2-40B4-BE49-F238E27FC236}">
                <a16:creationId xmlns:a16="http://schemas.microsoft.com/office/drawing/2014/main" id="{A7665A60-6D16-D84C-A2CB-65C7CF3A4DAE}"/>
              </a:ext>
            </a:extLst>
          </p:cNvPr>
          <p:cNvSpPr txBox="1"/>
          <p:nvPr/>
        </p:nvSpPr>
        <p:spPr>
          <a:xfrm>
            <a:off x="1032933" y="6176963"/>
            <a:ext cx="9465733" cy="646331"/>
          </a:xfrm>
          <a:prstGeom prst="rect">
            <a:avLst/>
          </a:prstGeom>
          <a:noFill/>
        </p:spPr>
        <p:txBody>
          <a:bodyPr wrap="square" rtlCol="0">
            <a:spAutoFit/>
          </a:bodyPr>
          <a:lstStyle/>
          <a:p>
            <a:r>
              <a:rPr lang="en-US" dirty="0"/>
              <a:t>Figure 5.2: An Example of reading in a raster data and creating a landscape. (A) the original ASCII file from a GIS. (B): the resulting space created in NetLogo.</a:t>
            </a:r>
          </a:p>
        </p:txBody>
      </p:sp>
    </p:spTree>
    <p:extLst>
      <p:ext uri="{BB962C8B-B14F-4D97-AF65-F5344CB8AC3E}">
        <p14:creationId xmlns:p14="http://schemas.microsoft.com/office/powerpoint/2010/main" val="1143379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D4A3-51A9-6E44-A568-493F0C31A95E}"/>
              </a:ext>
            </a:extLst>
          </p:cNvPr>
          <p:cNvSpPr>
            <a:spLocks noGrp="1"/>
          </p:cNvSpPr>
          <p:nvPr>
            <p:ph type="title"/>
          </p:nvPr>
        </p:nvSpPr>
        <p:spPr/>
        <p:txBody>
          <a:bodyPr/>
          <a:lstStyle/>
          <a:p>
            <a:r>
              <a:rPr lang="en-US" dirty="0"/>
              <a:t>Vector Data</a:t>
            </a:r>
          </a:p>
        </p:txBody>
      </p:sp>
      <p:pic>
        <p:nvPicPr>
          <p:cNvPr id="6" name="Content Placeholder 5">
            <a:extLst>
              <a:ext uri="{FF2B5EF4-FFF2-40B4-BE49-F238E27FC236}">
                <a16:creationId xmlns:a16="http://schemas.microsoft.com/office/drawing/2014/main" id="{68FC4335-2B91-5F40-9655-795F7B5497DA}"/>
              </a:ext>
            </a:extLst>
          </p:cNvPr>
          <p:cNvPicPr>
            <a:picLocks noGrp="1" noChangeAspect="1"/>
          </p:cNvPicPr>
          <p:nvPr>
            <p:ph idx="1"/>
          </p:nvPr>
        </p:nvPicPr>
        <p:blipFill>
          <a:blip r:embed="rId2"/>
          <a:stretch>
            <a:fillRect/>
          </a:stretch>
        </p:blipFill>
        <p:spPr>
          <a:xfrm>
            <a:off x="2878666" y="1487488"/>
            <a:ext cx="6434667" cy="4384914"/>
          </a:xfrm>
        </p:spPr>
      </p:pic>
      <p:sp>
        <p:nvSpPr>
          <p:cNvPr id="4" name="TextBox 3">
            <a:extLst>
              <a:ext uri="{FF2B5EF4-FFF2-40B4-BE49-F238E27FC236}">
                <a16:creationId xmlns:a16="http://schemas.microsoft.com/office/drawing/2014/main" id="{90C703E6-D7C0-6748-963D-3829715894AD}"/>
              </a:ext>
            </a:extLst>
          </p:cNvPr>
          <p:cNvSpPr txBox="1"/>
          <p:nvPr/>
        </p:nvSpPr>
        <p:spPr>
          <a:xfrm>
            <a:off x="838200" y="6075602"/>
            <a:ext cx="10320867" cy="646331"/>
          </a:xfrm>
          <a:prstGeom prst="rect">
            <a:avLst/>
          </a:prstGeom>
          <a:noFill/>
        </p:spPr>
        <p:txBody>
          <a:bodyPr wrap="square" rtlCol="0">
            <a:spAutoFit/>
          </a:bodyPr>
          <a:lstStyle/>
          <a:p>
            <a:r>
              <a:rPr lang="en-US" dirty="0"/>
              <a:t>Figure 5.3: The basic building blocks of vector data: Points, lines and polygons. Different types of objects can be combined to represent geometric properties of an area.</a:t>
            </a:r>
          </a:p>
        </p:txBody>
      </p:sp>
    </p:spTree>
    <p:extLst>
      <p:ext uri="{BB962C8B-B14F-4D97-AF65-F5344CB8AC3E}">
        <p14:creationId xmlns:p14="http://schemas.microsoft.com/office/powerpoint/2010/main" val="42590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A72-2FFD-E644-BE11-946EC04DAEF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861ADAB-A8E8-DA4F-BD85-10B4333FAF5D}"/>
              </a:ext>
            </a:extLst>
          </p:cNvPr>
          <p:cNvPicPr>
            <a:picLocks noGrp="1" noChangeAspect="1"/>
          </p:cNvPicPr>
          <p:nvPr>
            <p:ph idx="1"/>
          </p:nvPr>
        </p:nvPicPr>
        <p:blipFill>
          <a:blip r:embed="rId2"/>
          <a:stretch>
            <a:fillRect/>
          </a:stretch>
        </p:blipFill>
        <p:spPr>
          <a:xfrm>
            <a:off x="1555750" y="2794794"/>
            <a:ext cx="9080500" cy="2413000"/>
          </a:xfrm>
        </p:spPr>
      </p:pic>
    </p:spTree>
    <p:extLst>
      <p:ext uri="{BB962C8B-B14F-4D97-AF65-F5344CB8AC3E}">
        <p14:creationId xmlns:p14="http://schemas.microsoft.com/office/powerpoint/2010/main" val="67805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7AF6-1669-974C-9F78-CD654F1B02EC}"/>
              </a:ext>
            </a:extLst>
          </p:cNvPr>
          <p:cNvSpPr>
            <a:spLocks noGrp="1"/>
          </p:cNvSpPr>
          <p:nvPr>
            <p:ph type="title"/>
          </p:nvPr>
        </p:nvSpPr>
        <p:spPr/>
        <p:txBody>
          <a:bodyPr/>
          <a:lstStyle/>
          <a:p>
            <a:r>
              <a:rPr lang="en-US" dirty="0"/>
              <a:t>Time in GIS</a:t>
            </a:r>
          </a:p>
        </p:txBody>
      </p:sp>
      <p:sp>
        <p:nvSpPr>
          <p:cNvPr id="3" name="Content Placeholder 2">
            <a:extLst>
              <a:ext uri="{FF2B5EF4-FFF2-40B4-BE49-F238E27FC236}">
                <a16:creationId xmlns:a16="http://schemas.microsoft.com/office/drawing/2014/main" id="{408B337D-E70F-5D49-893C-3E1EF3FC77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5585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612</Words>
  <Application>Microsoft Macintosh PowerPoint</Application>
  <PresentationFormat>Widescreen</PresentationFormat>
  <Paragraphs>38</Paragraphs>
  <Slides>25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Chapter 5</vt:lpstr>
      <vt:lpstr>Introduction</vt:lpstr>
      <vt:lpstr>A (Very Brief) History of GIS</vt:lpstr>
      <vt:lpstr>Representing the World</vt:lpstr>
      <vt:lpstr>Representation: Vector &amp; Raster</vt:lpstr>
      <vt:lpstr>Raster Data</vt:lpstr>
      <vt:lpstr>Vector Data</vt:lpstr>
      <vt:lpstr>PowerPoint Presentation</vt:lpstr>
      <vt:lpstr>Time in GIS</vt:lpstr>
      <vt:lpstr>GIS Software</vt:lpstr>
      <vt:lpstr>PowerPoint Presentation</vt:lpstr>
      <vt:lpstr>Sources of Geographic Data</vt:lpstr>
      <vt:lpstr>Volunteered and Ambient Geographical Information</vt:lpstr>
      <vt:lpstr>PowerPoint Presentation</vt:lpstr>
      <vt:lpstr>Social Media Data</vt:lpstr>
      <vt:lpstr>GeoSocial Analysis</vt:lpstr>
      <vt:lpstr>PowerPoint Presentation</vt:lpstr>
      <vt:lpstr>Remotely Sensed Data</vt:lpstr>
      <vt:lpstr>Visualising Results</vt:lpstr>
      <vt:lpstr>Map Types</vt:lpstr>
      <vt:lpstr>PowerPoint Presentation</vt:lpstr>
      <vt:lpstr>Map Elements</vt:lpstr>
      <vt:lpstr>Styling Trends</vt:lpstr>
      <vt:lpstr>Interactivity</vt:lpstr>
      <vt:lpstr>Discussion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4</cp:revision>
  <dcterms:created xsi:type="dcterms:W3CDTF">2018-07-16T13:06:35Z</dcterms:created>
  <dcterms:modified xsi:type="dcterms:W3CDTF">2018-07-20T19:54:25Z</dcterms:modified>
</cp:coreProperties>
</file>